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E3A0A9-FCFD-43E6-AA20-59D501A1B5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6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1CDDA-B1FD-4F01-80EB-8B1E45B0D6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B3048-AF23-4F98-98E1-A778FB8BCC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B21CA-58C6-4BD2-87D7-BCCBA8E9AA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ADBE-F8C7-4F07-ACD6-AD7A8DFEA4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9CCAE-1CDD-4EF5-937A-7C6316B50E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946C7-B81F-408B-BDE4-5BBF63EC31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6558E-B632-477C-B8E1-5CECF177AC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17AD8-C1EB-4D3B-97F3-8A2538999F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26A52-05D6-410F-9E7F-BBA7DEBDFF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557C5-13FD-4AEE-B4F6-9A8E743879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CE66A4-D267-431E-BE4A-F57E9DE21F86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3" grpId="0"/>
      <p:bldP spid="413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1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Case Studies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Sustainable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GB" sz="3200"/>
              <a:t>Waste Disposal in Cork City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400"/>
              <a:t>CCC manage waste 43,000+ houses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1t waste produced by each house pa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Collection + disposal costs €4.5m pa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2005: pay per bin introduced, while bags given for recyclables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50% decrease since 2005 in waste put out for collection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€1m reduction in bin tags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Bin collections became fortnightly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Kinsale Road landfill give extra 2 years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Cork City will have to use Rossmore landfill at Carrigtwohill soon, after Kinsale closes</a:t>
            </a:r>
          </a:p>
          <a:p>
            <a:pPr>
              <a:buFont typeface="Wingdings" pitchFamily="2" charset="2"/>
              <a:buChar char="q"/>
            </a:pPr>
            <a:r>
              <a:rPr lang="en-GB" sz="2400"/>
              <a:t>Incineration will need to be considered</a:t>
            </a:r>
          </a:p>
          <a:p>
            <a:pPr>
              <a:buFont typeface="Wingdings" pitchFamily="2" charset="2"/>
              <a:buNone/>
            </a:pPr>
            <a:r>
              <a:rPr lang="en-GB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/>
          <a:lstStyle/>
          <a:p>
            <a:r>
              <a:rPr lang="en-GB" sz="2400"/>
              <a:t>Reducing environmental impact of economic activities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4933950"/>
          </a:xfrm>
        </p:spPr>
        <p:txBody>
          <a:bodyPr/>
          <a:lstStyle/>
          <a:p>
            <a:pPr marL="609600" indent="-609600"/>
            <a:r>
              <a:rPr lang="en-GB" sz="2000"/>
              <a:t>Kyoto Protocol, aims to reduce air pollution causing global warming</a:t>
            </a:r>
          </a:p>
          <a:p>
            <a:pPr marL="609600" indent="-609600"/>
            <a:r>
              <a:rPr lang="en-GB" sz="2000"/>
              <a:t>Agreement requires countries to cut emissions of CO2 and other greenhouse gases</a:t>
            </a:r>
          </a:p>
          <a:p>
            <a:pPr marL="609600" indent="-609600"/>
            <a:r>
              <a:rPr lang="en-GB" sz="2000"/>
              <a:t>141 countries approved to reduce emissions by 5.2%</a:t>
            </a:r>
          </a:p>
          <a:p>
            <a:pPr marL="609600" indent="-609600"/>
            <a:r>
              <a:rPr lang="en-GB" sz="2000"/>
              <a:t>US has not ratified</a:t>
            </a:r>
          </a:p>
          <a:p>
            <a:pPr marL="609600" indent="-609600"/>
            <a:r>
              <a:rPr lang="en-GB" sz="2000"/>
              <a:t>Ireland long way from reducing ghg emissions to 2012 target</a:t>
            </a:r>
          </a:p>
          <a:p>
            <a:pPr marL="609600" indent="-609600"/>
            <a:r>
              <a:rPr lang="en-GB" sz="2000"/>
              <a:t>Our levels have increased 23% since 1990, 10% above allowed increase</a:t>
            </a:r>
          </a:p>
          <a:p>
            <a:pPr marL="609600" indent="-609600"/>
            <a:r>
              <a:rPr lang="en-GB" sz="2000"/>
              <a:t>2007: components of KP set out </a:t>
            </a:r>
          </a:p>
          <a:p>
            <a:pPr marL="2209800" lvl="4" indent="-381000">
              <a:buFont typeface="Wingdings" pitchFamily="2" charset="2"/>
              <a:buAutoNum type="arabicParenR"/>
            </a:pPr>
            <a:r>
              <a:rPr lang="en-GB"/>
              <a:t>Agreed limit beyond which CO2 emissions should not rise</a:t>
            </a:r>
          </a:p>
          <a:p>
            <a:pPr marL="2209800" lvl="4" indent="-381000">
              <a:buFont typeface="Wingdings" pitchFamily="2" charset="2"/>
              <a:buAutoNum type="arabicParenR"/>
            </a:pPr>
            <a:r>
              <a:rPr lang="en-GB"/>
              <a:t>Emission targets for all countries according to responsibility and development needs</a:t>
            </a:r>
          </a:p>
          <a:p>
            <a:pPr marL="2209800" lvl="4" indent="-381000">
              <a:buFont typeface="Wingdings" pitchFamily="2" charset="2"/>
              <a:buAutoNum type="arabicParenR"/>
            </a:pPr>
            <a:r>
              <a:rPr lang="en-GB"/>
              <a:t>Global Carbon Market and trading system</a:t>
            </a:r>
          </a:p>
          <a:p>
            <a:pPr marL="2209800" lvl="4" indent="-381000">
              <a:buFont typeface="Wingdings" pitchFamily="2" charset="2"/>
              <a:buAutoNum type="arabicParenR"/>
            </a:pPr>
            <a:r>
              <a:rPr lang="en-GB"/>
              <a:t>Focus on research and development, energy efficiency and adaptation</a:t>
            </a:r>
          </a:p>
          <a:p>
            <a:pPr marL="2209800" lvl="4" indent="-381000">
              <a:buFont typeface="Wingdings" pitchFamily="2" charset="2"/>
              <a:buAutoNum type="arabicParenR"/>
            </a:pPr>
            <a:endParaRPr lang="en-GB"/>
          </a:p>
          <a:p>
            <a:pPr marL="2209800" lvl="4" indent="-381000">
              <a:buFont typeface="Wingdings" pitchFamily="2" charset="2"/>
              <a:buNone/>
            </a:pP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r>
              <a:rPr lang="en-GB" sz="2400"/>
              <a:t>Mayo Gas Terminal Development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Conflict between need to develop natural resources and protect safety of people in the resource development area.</a:t>
            </a:r>
          </a:p>
          <a:p>
            <a:pPr>
              <a:lnSpc>
                <a:spcPct val="90000"/>
              </a:lnSpc>
            </a:pPr>
            <a:r>
              <a:rPr lang="en-GB" sz="1800"/>
              <a:t>Corrib gas field: 70km offshore from Mayo coast</a:t>
            </a:r>
          </a:p>
          <a:p>
            <a:pPr>
              <a:lnSpc>
                <a:spcPct val="90000"/>
              </a:lnSpc>
            </a:pPr>
            <a:r>
              <a:rPr lang="en-GB" sz="1800"/>
              <a:t>About 20 year lifetime, supply 60% of gas needs</a:t>
            </a:r>
          </a:p>
          <a:p>
            <a:pPr>
              <a:lnSpc>
                <a:spcPct val="90000"/>
              </a:lnSpc>
            </a:pPr>
            <a:r>
              <a:rPr lang="en-GB" sz="1800"/>
              <a:t>Shell Statoil + Marathon investing €900 m in developing onshore gas terminal and pipeline</a:t>
            </a:r>
          </a:p>
          <a:p>
            <a:pPr>
              <a:lnSpc>
                <a:spcPct val="90000"/>
              </a:lnSpc>
            </a:pPr>
            <a:r>
              <a:rPr lang="en-GB" sz="1800"/>
              <a:t>Building terminal will create 500+ jobs and 50+ permanent jobs</a:t>
            </a:r>
          </a:p>
          <a:p>
            <a:pPr>
              <a:lnSpc>
                <a:spcPct val="90000"/>
              </a:lnSpc>
            </a:pPr>
            <a:r>
              <a:rPr lang="en-GB" sz="1800"/>
              <a:t>Locals concerned that pipeline too close to homes and roads</a:t>
            </a:r>
          </a:p>
          <a:p>
            <a:pPr>
              <a:lnSpc>
                <a:spcPct val="90000"/>
              </a:lnSpc>
            </a:pPr>
            <a:r>
              <a:rPr lang="en-GB" sz="1800"/>
              <a:t>Proposed pipeline only 70m from some houses, should be 750m</a:t>
            </a:r>
          </a:p>
          <a:p>
            <a:pPr>
              <a:lnSpc>
                <a:spcPct val="90000"/>
              </a:lnSpc>
            </a:pPr>
            <a:r>
              <a:rPr lang="en-GB" sz="1800"/>
              <a:t>Corrib Consortium refused to refine gas offshore</a:t>
            </a:r>
          </a:p>
          <a:p>
            <a:pPr>
              <a:lnSpc>
                <a:spcPct val="90000"/>
              </a:lnSpc>
            </a:pPr>
            <a:r>
              <a:rPr lang="en-GB" sz="1800"/>
              <a:t>Conflict over lack of money going to local community and lack of foresight of locals to exploiting a natural resource</a:t>
            </a:r>
          </a:p>
          <a:p>
            <a:pPr>
              <a:lnSpc>
                <a:spcPct val="90000"/>
              </a:lnSpc>
            </a:pPr>
            <a:r>
              <a:rPr lang="en-GB" sz="1800"/>
              <a:t>2005, 5 landowners jailed for blocking access to site for 90 days</a:t>
            </a:r>
          </a:p>
          <a:p>
            <a:pPr>
              <a:lnSpc>
                <a:spcPct val="90000"/>
              </a:lnSpc>
            </a:pPr>
            <a:r>
              <a:rPr lang="en-GB" sz="1800"/>
              <a:t>Safety review of project carried out by an international team of inspectors and mediator appointed to reach agreement between locals and consortium</a:t>
            </a:r>
          </a:p>
          <a:p>
            <a:pPr>
              <a:lnSpc>
                <a:spcPct val="90000"/>
              </a:lnSpc>
            </a:pPr>
            <a:r>
              <a:rPr lang="en-GB" sz="1800"/>
              <a:t>2006: Corrib agreed to re – route pipeline and gas terminal</a:t>
            </a:r>
          </a:p>
          <a:p>
            <a:pPr>
              <a:lnSpc>
                <a:spcPct val="90000"/>
              </a:lnSpc>
            </a:pPr>
            <a:r>
              <a:rPr lang="en-GB" sz="1800"/>
              <a:t>Jan 2007: EPA announced it would grant a licence to the company based on 85 conditions, and in Feb said it was satisfied that terminal would not adversely affect health and environment</a:t>
            </a:r>
          </a:p>
          <a:p>
            <a:pPr>
              <a:lnSpc>
                <a:spcPct val="90000"/>
              </a:lnSpc>
            </a:pP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58800"/>
          </a:xfrm>
        </p:spPr>
        <p:txBody>
          <a:bodyPr/>
          <a:lstStyle/>
          <a:p>
            <a:r>
              <a:rPr lang="en-GB" sz="2400"/>
              <a:t>Deforestation in Amazon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322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Brazilian Amazon contains 40% of world’s remaining tropical rainforest</a:t>
            </a:r>
          </a:p>
          <a:p>
            <a:pPr>
              <a:lnSpc>
                <a:spcPct val="90000"/>
              </a:lnSpc>
            </a:pPr>
            <a:r>
              <a:rPr lang="en-GB" sz="2000"/>
              <a:t>Important ‘Sink’ for CO2</a:t>
            </a:r>
          </a:p>
          <a:p>
            <a:pPr>
              <a:lnSpc>
                <a:spcPct val="90000"/>
              </a:lnSpc>
            </a:pPr>
            <a:r>
              <a:rPr lang="en-GB" sz="2000"/>
              <a:t>2001:Brazilian govt announced plans for Avanca Brasil</a:t>
            </a:r>
          </a:p>
          <a:p>
            <a:pPr>
              <a:lnSpc>
                <a:spcPct val="90000"/>
              </a:lnSpc>
            </a:pPr>
            <a:r>
              <a:rPr lang="en-GB" sz="2000"/>
              <a:t>US $40b plan to replace much of Amazon with 10,000km of roads, hydroelectrical dams, reservoirs, power lines, mines, gas and oilfields, canals, ports, logging concessions</a:t>
            </a:r>
          </a:p>
          <a:p>
            <a:pPr>
              <a:lnSpc>
                <a:spcPct val="90000"/>
              </a:lnSpc>
            </a:pPr>
            <a:r>
              <a:rPr lang="en-GB" sz="2000"/>
              <a:t>Conflict: Environmental scientists predict plan will mean 42% of region will be deforested or degraded, less than 5% will survive in pristine condition, destruction could increase 25% pa, loss of rainforest could affect global warming</a:t>
            </a:r>
          </a:p>
          <a:p>
            <a:pPr>
              <a:lnSpc>
                <a:spcPct val="90000"/>
              </a:lnSpc>
            </a:pPr>
            <a:r>
              <a:rPr lang="en-GB" sz="2000"/>
              <a:t>Brazilian govt determined to develop its resources for its people and don’t want to listen to the Northern environmentalists</a:t>
            </a:r>
          </a:p>
          <a:p>
            <a:pPr>
              <a:lnSpc>
                <a:spcPct val="90000"/>
              </a:lnSpc>
            </a:pPr>
            <a:r>
              <a:rPr lang="en-GB" sz="2000"/>
              <a:t>Brazil’s economic situation means that it can’t afford to implement all of the developments.  </a:t>
            </a:r>
          </a:p>
          <a:p>
            <a:pPr>
              <a:lnSpc>
                <a:spcPct val="90000"/>
              </a:lnSpc>
            </a:pPr>
            <a:r>
              <a:rPr lang="en-GB" sz="2000"/>
              <a:t>International and public opinion has forced govt to submit programme to Environmental Impact Assessment </a:t>
            </a:r>
          </a:p>
          <a:p>
            <a:pPr>
              <a:lnSpc>
                <a:spcPct val="90000"/>
              </a:lnSpc>
            </a:pPr>
            <a:endParaRPr lang="en-GB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1014</TotalTime>
  <Words>548</Words>
  <Application>Microsoft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Balance</vt:lpstr>
      <vt:lpstr>Case Studies</vt:lpstr>
      <vt:lpstr>Waste Disposal in Cork City</vt:lpstr>
      <vt:lpstr>Reducing environmental impact of economic activities</vt:lpstr>
      <vt:lpstr>Mayo Gas Terminal Development</vt:lpstr>
      <vt:lpstr>Deforestation in Amazon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</dc:title>
  <dc:creator>LAP Top</dc:creator>
  <cp:lastModifiedBy>jimryan</cp:lastModifiedBy>
  <cp:revision>3</cp:revision>
  <dcterms:created xsi:type="dcterms:W3CDTF">2009-01-13T20:55:21Z</dcterms:created>
  <dcterms:modified xsi:type="dcterms:W3CDTF">2010-03-23T11:25:11Z</dcterms:modified>
</cp:coreProperties>
</file>